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939"/>
    <a:srgbClr val="B8089E"/>
    <a:srgbClr val="FF0000"/>
    <a:srgbClr val="AE0DB1"/>
    <a:srgbClr val="0C02C8"/>
    <a:srgbClr val="0502BD"/>
    <a:srgbClr val="FF1ADC"/>
    <a:srgbClr val="C7E0FF"/>
    <a:srgbClr val="D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FD4C-71AF-414E-BD47-7B858AEF9741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70E2B-56CD-8940-9AFA-139D6AF1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A911-A004-414F-8B85-7CCFD585B8B1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Relationship Id="rId5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Relationship Id="rId6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NEWTON’S METHOD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0000FF"/>
                </a:solidFill>
              </a:rPr>
              <a:t>OR: </a:t>
            </a:r>
            <a:r>
              <a:rPr lang="en-US" sz="3200" b="1" dirty="0" smtClean="0">
                <a:solidFill>
                  <a:srgbClr val="660066"/>
                </a:solidFill>
              </a:rPr>
              <a:t>FINDING YOUR ROOTS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(NOT a genealogy concept)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7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They say </a:t>
            </a:r>
            <a:r>
              <a:rPr lang="en-US" b="1" dirty="0" smtClean="0">
                <a:solidFill>
                  <a:srgbClr val="FF0000"/>
                </a:solidFill>
              </a:rPr>
              <a:t>a picture is worth a thousand words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is a picture (</a:t>
            </a:r>
            <a:r>
              <a:rPr lang="en-US" b="1" dirty="0" smtClean="0">
                <a:solidFill>
                  <a:srgbClr val="008000"/>
                </a:solidFill>
              </a:rPr>
              <a:t>observed by Sir Isaac Newton,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I guess</a:t>
            </a:r>
            <a:r>
              <a:rPr lang="en-US" b="1" dirty="0" smtClean="0">
                <a:solidFill>
                  <a:srgbClr val="0000FF"/>
                </a:solidFill>
              </a:rPr>
              <a:t>) which gave him the germ of an idea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devising a method that iteratively finds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solutions of equations of the form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remember those bottoms of which we had to find roots?</a:t>
            </a:r>
            <a:r>
              <a:rPr lang="en-US" b="1" dirty="0" smtClean="0">
                <a:solidFill>
                  <a:srgbClr val="0000FF"/>
                </a:solidFill>
              </a:rPr>
              <a:t>) Naturally the method carries his name.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smtClean="0">
                <a:solidFill>
                  <a:srgbClr val="0000FF"/>
                </a:solidFill>
              </a:rPr>
              <a:t>Here </a:t>
            </a:r>
            <a:r>
              <a:rPr lang="en-US" b="1" dirty="0" smtClean="0">
                <a:solidFill>
                  <a:srgbClr val="0000FF"/>
                </a:solidFill>
              </a:rPr>
              <a:t>is the figure: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246" y="3951161"/>
            <a:ext cx="1905508" cy="5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28600"/>
            <a:ext cx="8686800" cy="6426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800" b="1" dirty="0" smtClean="0">
                <a:solidFill>
                  <a:srgbClr val="0000FF"/>
                </a:solidFill>
              </a:rPr>
              <a:t>Are you as clever as Sir Isaac?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800" b="1" dirty="0" smtClean="0">
                <a:solidFill>
                  <a:srgbClr val="0000FF"/>
                </a:solidFill>
              </a:rPr>
              <a:t>What do you see?</a:t>
            </a:r>
            <a:endParaRPr lang="en-US" sz="38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New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40" y="266330"/>
            <a:ext cx="4973320" cy="48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9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54000"/>
            <a:ext cx="8712200" cy="6426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Right !, </a:t>
            </a:r>
            <a:r>
              <a:rPr lang="en-US" b="1" dirty="0" smtClean="0">
                <a:solidFill>
                  <a:srgbClr val="FF0000"/>
                </a:solidFill>
              </a:rPr>
              <a:t>successive x-intercepts of tangent lines get closer and closer to roots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More precisely: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Take a point                                      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x-intercept of the tangent at        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Is                                             </a:t>
            </a:r>
            <a:r>
              <a:rPr lang="en-US" b="1" dirty="0" smtClean="0">
                <a:solidFill>
                  <a:srgbClr val="008000"/>
                </a:solidFill>
              </a:rPr>
              <a:t>(check it out !)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The x-intercept of the tangent </a:t>
            </a:r>
            <a:r>
              <a:rPr lang="en-US" b="1" dirty="0" smtClean="0">
                <a:solidFill>
                  <a:srgbClr val="0000FF"/>
                </a:solidFill>
              </a:rPr>
              <a:t>at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Is                                              </a:t>
            </a:r>
            <a:r>
              <a:rPr lang="en-US" b="1" dirty="0" smtClean="0">
                <a:solidFill>
                  <a:srgbClr val="008000"/>
                </a:solidFill>
              </a:rPr>
              <a:t>(check it out !)                             </a:t>
            </a:r>
            <a:endParaRPr lang="en-US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997" y="1866392"/>
            <a:ext cx="3350006" cy="737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62" y="3042984"/>
            <a:ext cx="3503676" cy="1521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203" y="4507992"/>
            <a:ext cx="3227070" cy="737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994" y="2445576"/>
            <a:ext cx="3350006" cy="737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96" y="5172584"/>
            <a:ext cx="3442208" cy="15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1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279400"/>
            <a:ext cx="8636000" cy="637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Keep on going,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The x-intercept of the tangent at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Is                                              </a:t>
            </a:r>
            <a:r>
              <a:rPr lang="en-US" b="1" dirty="0">
                <a:solidFill>
                  <a:srgbClr val="008000"/>
                </a:solidFill>
              </a:rPr>
              <a:t>(check it out !)  </a:t>
            </a:r>
            <a:endParaRPr lang="en-US" b="1" dirty="0" smtClean="0">
              <a:solidFill>
                <a:srgbClr val="00800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 sequence </a:t>
            </a:r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b="1" dirty="0" smtClean="0">
                <a:solidFill>
                  <a:srgbClr val="0000FF"/>
                </a:solidFill>
              </a:rPr>
              <a:t>f numbers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h</a:t>
            </a:r>
            <a:r>
              <a:rPr lang="en-US" b="1" dirty="0" smtClean="0">
                <a:solidFill>
                  <a:srgbClr val="0000FF"/>
                </a:solidFill>
              </a:rPr>
              <a:t>as two lovely properties: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731" y="1104392"/>
            <a:ext cx="3288538" cy="737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29" y="1823784"/>
            <a:ext cx="3472942" cy="1521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857" y="3771392"/>
            <a:ext cx="4410329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0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0200"/>
            <a:ext cx="8661400" cy="6172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After you have guessed (or </a:t>
            </a:r>
            <a:r>
              <a:rPr lang="en-US" b="1" dirty="0" smtClean="0">
                <a:solidFill>
                  <a:srgbClr val="FF0000"/>
                </a:solidFill>
              </a:rPr>
              <a:t>have dreamt, have asked grandma, have been given</a:t>
            </a:r>
            <a:r>
              <a:rPr lang="en-US" b="1" dirty="0" smtClean="0">
                <a:solidFill>
                  <a:srgbClr val="0000FF"/>
                </a:solidFill>
              </a:rPr>
              <a:t>) the first one, the rest are computed by the same formula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514350" indent="-514350">
              <a:lnSpc>
                <a:spcPct val="140000"/>
              </a:lnSpc>
              <a:buFont typeface="+mj-lt"/>
              <a:buAutoNum type="arabicPeriod" startAt="2"/>
            </a:pPr>
            <a:r>
              <a:rPr lang="en-US" b="1" dirty="0" smtClean="0">
                <a:solidFill>
                  <a:srgbClr val="0000FF"/>
                </a:solidFill>
              </a:rPr>
              <a:t>When things are kosher (      does not hit       ,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is not too wild), the sequence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                      gets closer and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closer to a root of                      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 few comments: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" y="1931353"/>
            <a:ext cx="6638544" cy="1306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3262948"/>
            <a:ext cx="491744" cy="537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0" y="3288348"/>
            <a:ext cx="353441" cy="430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728" y="4330192"/>
            <a:ext cx="4410329" cy="737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91" y="3883788"/>
            <a:ext cx="338074" cy="507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590" y="5043869"/>
            <a:ext cx="1905508" cy="5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9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355600"/>
            <a:ext cx="8534400" cy="61722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The method is not foolproof. </a:t>
            </a:r>
            <a:r>
              <a:rPr lang="en-US" b="1" dirty="0" smtClean="0">
                <a:solidFill>
                  <a:srgbClr val="0000FF"/>
                </a:solidFill>
              </a:rPr>
              <a:t>It depends a lot on the initial guess.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The method can be extremely efficient</a:t>
            </a:r>
            <a:r>
              <a:rPr lang="en-US" b="1" dirty="0" smtClean="0">
                <a:solidFill>
                  <a:srgbClr val="0000FF"/>
                </a:solidFill>
              </a:rPr>
              <a:t>, if the first guess is a good one.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The method is ideal for an Excel spreadsheet </a:t>
            </a: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err="1" smtClean="0">
                <a:solidFill>
                  <a:srgbClr val="0000FF"/>
                </a:solidFill>
              </a:rPr>
              <a:t>i’ll</a:t>
            </a:r>
            <a:r>
              <a:rPr lang="en-US" b="1" dirty="0" smtClean="0">
                <a:solidFill>
                  <a:srgbClr val="0000FF"/>
                </a:solidFill>
              </a:rPr>
              <a:t> show you.)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The function may have no roots</a:t>
            </a:r>
            <a:r>
              <a:rPr lang="en-US" b="1" dirty="0" smtClean="0">
                <a:solidFill>
                  <a:srgbClr val="0000FF"/>
                </a:solidFill>
              </a:rPr>
              <a:t>, the method will fail, try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803" y="5489893"/>
            <a:ext cx="2842895" cy="6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5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304800"/>
            <a:ext cx="8610600" cy="635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 final story: </a:t>
            </a:r>
            <a:r>
              <a:rPr lang="en-US" b="1" dirty="0">
                <a:solidFill>
                  <a:srgbClr val="0000FF"/>
                </a:solidFill>
              </a:rPr>
              <a:t>Very many years ago the </a:t>
            </a:r>
            <a:r>
              <a:rPr lang="en-US" b="1" dirty="0" err="1" smtClean="0">
                <a:solidFill>
                  <a:srgbClr val="0000FF"/>
                </a:solidFill>
              </a:rPr>
              <a:t>manufac-turer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of a “</a:t>
            </a:r>
            <a:r>
              <a:rPr lang="en-US" b="1" dirty="0">
                <a:solidFill>
                  <a:srgbClr val="008000"/>
                </a:solidFill>
              </a:rPr>
              <a:t>financial</a:t>
            </a:r>
            <a:r>
              <a:rPr lang="en-US" b="1" dirty="0">
                <a:solidFill>
                  <a:srgbClr val="0000FF"/>
                </a:solidFill>
              </a:rPr>
              <a:t>” pocket calculator had a program that, given the amount of a loan, the time </a:t>
            </a:r>
            <a:r>
              <a:rPr lang="en-US" b="1" dirty="0" smtClean="0">
                <a:solidFill>
                  <a:srgbClr val="0000FF"/>
                </a:solidFill>
              </a:rPr>
              <a:t>it took to </a:t>
            </a:r>
            <a:r>
              <a:rPr lang="en-US" b="1" dirty="0">
                <a:solidFill>
                  <a:srgbClr val="0000FF"/>
                </a:solidFill>
              </a:rPr>
              <a:t>pay it and the monthly </a:t>
            </a:r>
            <a:r>
              <a:rPr lang="en-US" b="1" dirty="0" smtClean="0">
                <a:solidFill>
                  <a:srgbClr val="0000FF"/>
                </a:solidFill>
              </a:rPr>
              <a:t>payment, would display the interest rate charged.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Trouble was, it took a rather long time to do it.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 friend interested in finances asked me for help and I discovered that the program (using Newton’s method) </a:t>
            </a:r>
            <a:r>
              <a:rPr lang="en-US" b="1" dirty="0" smtClean="0">
                <a:solidFill>
                  <a:srgbClr val="FF0000"/>
                </a:solidFill>
              </a:rPr>
              <a:t>ALWAYS</a:t>
            </a:r>
            <a:r>
              <a:rPr lang="en-US" b="1" dirty="0" smtClean="0">
                <a:solidFill>
                  <a:srgbClr val="0000FF"/>
                </a:solidFill>
              </a:rPr>
              <a:t> made the initial guess  0.5 ! It often needed ~ 50 iterations 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 rewrote the program taking 0.15 (a more </a:t>
            </a:r>
            <a:r>
              <a:rPr lang="en-US" b="1" dirty="0" err="1" smtClean="0">
                <a:solidFill>
                  <a:srgbClr val="0000FF"/>
                </a:solidFill>
              </a:rPr>
              <a:t>realis</a:t>
            </a:r>
            <a:r>
              <a:rPr lang="en-US" b="1" dirty="0" smtClean="0">
                <a:solidFill>
                  <a:srgbClr val="0000FF"/>
                </a:solidFill>
              </a:rPr>
              <a:t>-tic interest rate) as initial guess and would get the answer in no more than 3 ~ 4 iterations.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79400"/>
            <a:ext cx="8636000" cy="635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 we are going to have fun using an </a:t>
            </a:r>
            <a:r>
              <a:rPr lang="en-US" b="1" dirty="0" smtClean="0">
                <a:solidFill>
                  <a:srgbClr val="008000"/>
                </a:solidFill>
              </a:rPr>
              <a:t>Excel </a:t>
            </a:r>
            <a:r>
              <a:rPr lang="en-US" b="1" dirty="0" smtClean="0">
                <a:solidFill>
                  <a:srgbClr val="0000FF"/>
                </a:solidFill>
              </a:rPr>
              <a:t>spreadsheet I have prepared.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You</a:t>
            </a:r>
            <a:r>
              <a:rPr lang="en-US" b="1" dirty="0" smtClean="0">
                <a:solidFill>
                  <a:srgbClr val="0000FF"/>
                </a:solidFill>
              </a:rPr>
              <a:t> be prepared to suggest equations we might want to solve.   I will do: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and                             . 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Note that your pocket calculator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is of no help </a:t>
            </a:r>
            <a:r>
              <a:rPr lang="en-US" b="1" smtClean="0">
                <a:solidFill>
                  <a:srgbClr val="FF0000"/>
                </a:solidFill>
              </a:rPr>
              <a:t>here</a:t>
            </a:r>
            <a:r>
              <a:rPr lang="en-US" b="1" smtClean="0">
                <a:solidFill>
                  <a:srgbClr val="0000FF"/>
                </a:solidFill>
              </a:rPr>
              <a:t>!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64" y="2464753"/>
            <a:ext cx="3365373" cy="1306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758" y="2781427"/>
            <a:ext cx="3872484" cy="583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11" y="3814953"/>
            <a:ext cx="2059178" cy="12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7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5770</TotalTime>
  <Words>460</Words>
  <Application>Microsoft Macintosh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NEWTON’S METHOD (OR: FINDING YOUR ROOTS) (NOT a genealogy concept)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Mario Borelli</dc:creator>
  <cp:lastModifiedBy>Mario Borelli</cp:lastModifiedBy>
  <cp:revision>640</cp:revision>
  <dcterms:created xsi:type="dcterms:W3CDTF">2011-08-21T14:29:24Z</dcterms:created>
  <dcterms:modified xsi:type="dcterms:W3CDTF">2011-10-31T00:12:52Z</dcterms:modified>
</cp:coreProperties>
</file>